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5" r:id="rId5"/>
    <p:sldId id="266" r:id="rId6"/>
    <p:sldId id="267" r:id="rId7"/>
    <p:sldId id="268" r:id="rId8"/>
    <p:sldId id="269"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300" r:id="rId38"/>
    <p:sldId id="299" r:id="rId39"/>
    <p:sldId id="30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9FFDB2-9231-4DA4-8C76-CC50737405B6}" type="datetimeFigureOut">
              <a:rPr lang="en-US" smtClean="0"/>
              <a:pPr/>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900A9-4467-432B-A6D7-0F1AAFCE6EB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9FFDB2-9231-4DA4-8C76-CC50737405B6}" type="datetimeFigureOut">
              <a:rPr lang="en-US" smtClean="0"/>
              <a:pPr/>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900A9-4467-432B-A6D7-0F1AAFCE6E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9FFDB2-9231-4DA4-8C76-CC50737405B6}" type="datetimeFigureOut">
              <a:rPr lang="en-US" smtClean="0"/>
              <a:pPr/>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900A9-4467-432B-A6D7-0F1AAFCE6EB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9FFDB2-9231-4DA4-8C76-CC50737405B6}" type="datetimeFigureOut">
              <a:rPr lang="en-US" smtClean="0"/>
              <a:pPr/>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900A9-4467-432B-A6D7-0F1AAFCE6E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9FFDB2-9231-4DA4-8C76-CC50737405B6}" type="datetimeFigureOut">
              <a:rPr lang="en-US" smtClean="0"/>
              <a:pPr/>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900A9-4467-432B-A6D7-0F1AAFCE6EB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9FFDB2-9231-4DA4-8C76-CC50737405B6}" type="datetimeFigureOut">
              <a:rPr lang="en-US" smtClean="0"/>
              <a:pPr/>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8900A9-4467-432B-A6D7-0F1AAFCE6E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9FFDB2-9231-4DA4-8C76-CC50737405B6}" type="datetimeFigureOut">
              <a:rPr lang="en-US" smtClean="0"/>
              <a:pPr/>
              <a:t>4/29/2016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8900A9-4467-432B-A6D7-0F1AAFCE6E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9FFDB2-9231-4DA4-8C76-CC50737405B6}" type="datetimeFigureOut">
              <a:rPr lang="en-US" smtClean="0"/>
              <a:pPr/>
              <a:t>4/29/2016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8900A9-4467-432B-A6D7-0F1AAFCE6E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9FFDB2-9231-4DA4-8C76-CC50737405B6}" type="datetimeFigureOut">
              <a:rPr lang="en-US" smtClean="0"/>
              <a:pPr/>
              <a:t>4/29/2016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8900A9-4467-432B-A6D7-0F1AAFCE6E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9FFDB2-9231-4DA4-8C76-CC50737405B6}" type="datetimeFigureOut">
              <a:rPr lang="en-US" smtClean="0"/>
              <a:pPr/>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8900A9-4467-432B-A6D7-0F1AAFCE6E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9FFDB2-9231-4DA4-8C76-CC50737405B6}" type="datetimeFigureOut">
              <a:rPr lang="en-US" smtClean="0"/>
              <a:pPr/>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8900A9-4467-432B-A6D7-0F1AAFCE6EB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9FFDB2-9231-4DA4-8C76-CC50737405B6}" type="datetimeFigureOut">
              <a:rPr lang="en-US" smtClean="0"/>
              <a:pPr/>
              <a:t>4/29/2016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8900A9-4467-432B-A6D7-0F1AAFCE6E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2209799"/>
          </a:xfrm>
        </p:spPr>
        <p:txBody>
          <a:bodyPr>
            <a:normAutofit/>
          </a:bodyPr>
          <a:lstStyle/>
          <a:p>
            <a:r>
              <a:rPr lang="en-US" sz="6000" b="1" dirty="0" smtClean="0"/>
              <a:t>Special topics</a:t>
            </a:r>
            <a:br>
              <a:rPr lang="en-US" sz="6000" b="1" dirty="0" smtClean="0"/>
            </a:br>
            <a:r>
              <a:rPr lang="en-US" sz="6000" b="1" dirty="0" smtClean="0"/>
              <a:t>Topic6:</a:t>
            </a:r>
            <a:endParaRPr lang="en-US" sz="6000" b="1" dirty="0"/>
          </a:p>
        </p:txBody>
      </p:sp>
      <p:sp>
        <p:nvSpPr>
          <p:cNvPr id="3" name="Subtitle 2"/>
          <p:cNvSpPr>
            <a:spLocks noGrp="1"/>
          </p:cNvSpPr>
          <p:nvPr>
            <p:ph type="subTitle" idx="1"/>
          </p:nvPr>
        </p:nvSpPr>
        <p:spPr>
          <a:xfrm>
            <a:off x="1371600" y="3048000"/>
            <a:ext cx="6705600" cy="3048000"/>
          </a:xfrm>
        </p:spPr>
        <p:txBody>
          <a:bodyPr>
            <a:normAutofit/>
          </a:bodyPr>
          <a:lstStyle/>
          <a:p>
            <a:r>
              <a:rPr lang="en-US" i="1" dirty="0">
                <a:solidFill>
                  <a:schemeClr val="tx1"/>
                </a:solidFill>
              </a:rPr>
              <a:t>Life </a:t>
            </a:r>
            <a:r>
              <a:rPr lang="en-US" i="1" dirty="0" smtClean="0">
                <a:solidFill>
                  <a:schemeClr val="tx1"/>
                </a:solidFill>
              </a:rPr>
              <a:t>Cycle Nutrition: </a:t>
            </a:r>
          </a:p>
          <a:p>
            <a:r>
              <a:rPr lang="en-US" i="1" dirty="0" smtClean="0">
                <a:solidFill>
                  <a:schemeClr val="tx1"/>
                </a:solidFill>
              </a:rPr>
              <a:t>Pregnancy and </a:t>
            </a:r>
            <a:r>
              <a:rPr lang="en-US" i="1" dirty="0">
                <a:solidFill>
                  <a:schemeClr val="tx1"/>
                </a:solidFill>
              </a:rPr>
              <a:t>Lactation</a:t>
            </a:r>
            <a:endParaRPr lang="en-US" b="1" dirty="0" smtClean="0">
              <a:solidFill>
                <a:schemeClr val="tx1"/>
              </a:solidFill>
            </a:endParaRPr>
          </a:p>
          <a:p>
            <a:r>
              <a:rPr lang="en-US" b="1" dirty="0" smtClean="0">
                <a:solidFill>
                  <a:schemeClr val="tx1"/>
                </a:solidFill>
              </a:rPr>
              <a:t>Reference: understanding normal and clinical nutrition, 9</a:t>
            </a:r>
            <a:r>
              <a:rPr lang="en-US" b="1" baseline="30000" dirty="0" smtClean="0">
                <a:solidFill>
                  <a:schemeClr val="tx1"/>
                </a:solidFill>
              </a:rPr>
              <a:t>th</a:t>
            </a:r>
            <a:r>
              <a:rPr lang="en-US" b="1" dirty="0" smtClean="0">
                <a:solidFill>
                  <a:schemeClr val="tx1"/>
                </a:solidFill>
              </a:rPr>
              <a:t> </a:t>
            </a:r>
            <a:r>
              <a:rPr lang="en-US" b="1" dirty="0" err="1" smtClean="0">
                <a:solidFill>
                  <a:schemeClr val="tx1"/>
                </a:solidFill>
              </a:rPr>
              <a:t>ed</a:t>
            </a:r>
            <a:r>
              <a:rPr lang="en-US" b="1" dirty="0" smtClean="0">
                <a:solidFill>
                  <a:schemeClr val="tx1"/>
                </a:solidFill>
              </a:rPr>
              <a:t>, chapter:14</a:t>
            </a:r>
            <a:endParaRPr lang="en-US"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Neural Tube Defects</a:t>
            </a:r>
            <a:endParaRPr lang="en-US" dirty="0"/>
          </a:p>
        </p:txBody>
      </p:sp>
      <p:sp>
        <p:nvSpPr>
          <p:cNvPr id="3" name="Content Placeholder 2"/>
          <p:cNvSpPr>
            <a:spLocks noGrp="1"/>
          </p:cNvSpPr>
          <p:nvPr>
            <p:ph idx="1"/>
          </p:nvPr>
        </p:nvSpPr>
        <p:spPr>
          <a:xfrm>
            <a:off x="457200" y="1524000"/>
            <a:ext cx="8229600" cy="4525963"/>
          </a:xfrm>
        </p:spPr>
        <p:txBody>
          <a:bodyPr/>
          <a:lstStyle/>
          <a:p>
            <a:r>
              <a:rPr lang="en-US" dirty="0" smtClean="0"/>
              <a:t>The two most common types of neural tube defects are anencephaly and </a:t>
            </a:r>
            <a:r>
              <a:rPr lang="en-US" dirty="0" err="1" smtClean="0"/>
              <a:t>spina</a:t>
            </a:r>
            <a:r>
              <a:rPr lang="en-US" dirty="0" smtClean="0"/>
              <a:t> bifida. In </a:t>
            </a:r>
            <a:r>
              <a:rPr lang="en-US" b="1" dirty="0" smtClean="0"/>
              <a:t>anencephaly, the upper end of the neural tube fails to close. Consequently, </a:t>
            </a:r>
            <a:r>
              <a:rPr lang="en-US" dirty="0" smtClean="0"/>
              <a:t>the brain is either missing or fails to develop. Pregnancies affected by anencephaly often end in miscarriage; infants born with anencephaly die shortly after birth.</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10000"/>
          </a:bodyPr>
          <a:lstStyle/>
          <a:p>
            <a:r>
              <a:rPr lang="en-US" dirty="0" smtClean="0"/>
              <a:t>The meninges membranes covering the spinal cord often protrude as a sac, which may rupture and lead to meningitis, a life threatening infection. </a:t>
            </a:r>
            <a:r>
              <a:rPr lang="en-US" dirty="0" err="1" smtClean="0"/>
              <a:t>Spina</a:t>
            </a:r>
            <a:r>
              <a:rPr lang="en-US" dirty="0" smtClean="0"/>
              <a:t> bifida is accompanied by varying degrees of paralysis, depending on the extent of the spinal cord damage. </a:t>
            </a:r>
          </a:p>
          <a:p>
            <a:endParaRPr lang="en-US" dirty="0" smtClean="0"/>
          </a:p>
          <a:p>
            <a:r>
              <a:rPr lang="en-US" dirty="0" smtClean="0"/>
              <a:t>Mild cases may not even be noticed, but severe cases lead to death. Common problems include clubfoot, dislocated hip, kidney disorders, curvature of the spine, muscle weakness, mental handicaps, and motor and sensory losses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Causes </a:t>
            </a:r>
            <a:endParaRPr lang="en-US" b="1" dirty="0"/>
          </a:p>
        </p:txBody>
      </p:sp>
      <p:sp>
        <p:nvSpPr>
          <p:cNvPr id="3" name="Content Placeholder 2"/>
          <p:cNvSpPr>
            <a:spLocks noGrp="1"/>
          </p:cNvSpPr>
          <p:nvPr>
            <p:ph idx="1"/>
          </p:nvPr>
        </p:nvSpPr>
        <p:spPr/>
        <p:txBody>
          <a:bodyPr>
            <a:normAutofit fontScale="92500"/>
          </a:bodyPr>
          <a:lstStyle/>
          <a:p>
            <a:r>
              <a:rPr lang="en-US" dirty="0" smtClean="0"/>
              <a:t>A personal or family history of a pregnancy affected by a neural tube defect</a:t>
            </a:r>
          </a:p>
          <a:p>
            <a:r>
              <a:rPr lang="en-US" dirty="0" smtClean="0"/>
              <a:t>Maternal diabetes</a:t>
            </a:r>
          </a:p>
          <a:p>
            <a:r>
              <a:rPr lang="en-US" dirty="0" smtClean="0"/>
              <a:t>Maternal use of certain </a:t>
            </a:r>
            <a:r>
              <a:rPr lang="en-US" dirty="0" err="1" smtClean="0"/>
              <a:t>antiseizure</a:t>
            </a:r>
            <a:r>
              <a:rPr lang="en-US" dirty="0" smtClean="0"/>
              <a:t> medications</a:t>
            </a:r>
          </a:p>
          <a:p>
            <a:r>
              <a:rPr lang="en-US" dirty="0" smtClean="0"/>
              <a:t>Mutations in </a:t>
            </a:r>
            <a:r>
              <a:rPr lang="en-US" dirty="0" err="1" smtClean="0"/>
              <a:t>folate</a:t>
            </a:r>
            <a:r>
              <a:rPr lang="en-US" dirty="0" smtClean="0"/>
              <a:t>-related enzymes</a:t>
            </a:r>
          </a:p>
          <a:p>
            <a:r>
              <a:rPr lang="en-US" dirty="0" smtClean="0"/>
              <a:t>Maternal obesity</a:t>
            </a:r>
          </a:p>
          <a:p>
            <a:endParaRPr lang="en-US" dirty="0" smtClean="0"/>
          </a:p>
          <a:p>
            <a:r>
              <a:rPr lang="en-US" dirty="0" smtClean="0"/>
              <a:t>Folate supplementation reduces the risk.</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Folate Supplementation</a:t>
            </a:r>
            <a:endParaRPr lang="en-US" dirty="0"/>
          </a:p>
        </p:txBody>
      </p:sp>
      <p:sp>
        <p:nvSpPr>
          <p:cNvPr id="3" name="Content Placeholder 2"/>
          <p:cNvSpPr>
            <a:spLocks noGrp="1"/>
          </p:cNvSpPr>
          <p:nvPr>
            <p:ph idx="1"/>
          </p:nvPr>
        </p:nvSpPr>
        <p:spPr>
          <a:xfrm>
            <a:off x="457200" y="1066800"/>
            <a:ext cx="8534400" cy="5410200"/>
          </a:xfrm>
        </p:spPr>
        <p:txBody>
          <a:bodyPr>
            <a:normAutofit fontScale="92500" lnSpcReduction="20000"/>
          </a:bodyPr>
          <a:lstStyle/>
          <a:p>
            <a:r>
              <a:rPr lang="en-US" dirty="0" smtClean="0"/>
              <a:t>all women  who are capable of becoming pregnant should consume 400 micrograms (0.4 milligrams) of folate daily. </a:t>
            </a:r>
          </a:p>
          <a:p>
            <a:r>
              <a:rPr lang="en-US" dirty="0" smtClean="0"/>
              <a:t>A woman who has previously had an infant with a neural tube defect may be advised by her physician to take folate supplements in doses ten times larger(4 milligrams daily).</a:t>
            </a:r>
          </a:p>
          <a:p>
            <a:r>
              <a:rPr lang="en-US" dirty="0" smtClean="0"/>
              <a:t> Because high doses of folate can mask the symptoms of the pernicious anemia of a vitamin B12 deficiency, quantities of 1 milligram or more require a prescription. </a:t>
            </a:r>
          </a:p>
          <a:p>
            <a:r>
              <a:rPr lang="en-US" dirty="0" smtClean="0"/>
              <a:t>During pregnancy: 600 </a:t>
            </a:r>
            <a:r>
              <a:rPr lang="en-US" dirty="0" err="1" smtClean="0"/>
              <a:t>μg</a:t>
            </a:r>
            <a:r>
              <a:rPr lang="en-US" dirty="0" smtClean="0"/>
              <a:t> (0.6 mg)/day (Dietary Guidelines for Americans 2010)</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b="1" dirty="0" smtClean="0"/>
              <a:t>Chronic Diseases</a:t>
            </a:r>
            <a:endParaRPr lang="en-US" dirty="0"/>
          </a:p>
        </p:txBody>
      </p:sp>
      <p:sp>
        <p:nvSpPr>
          <p:cNvPr id="3" name="Content Placeholder 2"/>
          <p:cNvSpPr>
            <a:spLocks noGrp="1"/>
          </p:cNvSpPr>
          <p:nvPr>
            <p:ph idx="1"/>
          </p:nvPr>
        </p:nvSpPr>
        <p:spPr>
          <a:xfrm>
            <a:off x="457200" y="1143000"/>
            <a:ext cx="8229600" cy="4983163"/>
          </a:xfrm>
        </p:spPr>
        <p:txBody>
          <a:bodyPr>
            <a:normAutofit lnSpcReduction="10000"/>
          </a:bodyPr>
          <a:lstStyle/>
          <a:p>
            <a:r>
              <a:rPr lang="en-US" dirty="0" smtClean="0"/>
              <a:t>Poor maternal diet or health during pregnancy may alter the infant’s bodily functions such as blood pressure, cholesterol metabolism, and immune functions that influence disease development.</a:t>
            </a:r>
          </a:p>
          <a:p>
            <a:endParaRPr lang="en-US" dirty="0" smtClean="0"/>
          </a:p>
          <a:p>
            <a:r>
              <a:rPr lang="en-US" dirty="0" smtClean="0"/>
              <a:t>Malnutrition during the critical period of pancreatic cell growth provides an example of how </a:t>
            </a:r>
            <a:r>
              <a:rPr lang="en-US" b="1" dirty="0" smtClean="0"/>
              <a:t>type 2 diabetes </a:t>
            </a:r>
            <a:r>
              <a:rPr lang="en-US" dirty="0" smtClean="0"/>
              <a:t>may develop in adulthood.</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fontScale="92500"/>
          </a:bodyPr>
          <a:lstStyle/>
          <a:p>
            <a:r>
              <a:rPr lang="en-US" dirty="0" smtClean="0"/>
              <a:t>Nutrition is a primary determinant of beta cell growth, and infants who have suffered prenatal malnutrition have significantly fewer beta cells than well-nourished infants. They are also more likely to be low-birth weight infants—and low birth weight and premature birth correlate with insulin resistance later in life.</a:t>
            </a:r>
          </a:p>
          <a:p>
            <a:endParaRPr lang="en-US" dirty="0" smtClean="0"/>
          </a:p>
          <a:p>
            <a:r>
              <a:rPr lang="en-US" dirty="0" smtClean="0"/>
              <a:t>the small mass of beta cells developed in times of under nutrition during fetal development may be insufficient in times of over nutrition during adulthood when the body needs more insulin.</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a:bodyPr>
          <a:lstStyle/>
          <a:p>
            <a:r>
              <a:rPr lang="en-US" b="1" dirty="0" smtClean="0"/>
              <a:t>Hypertension</a:t>
            </a:r>
            <a:r>
              <a:rPr lang="en-US" dirty="0" smtClean="0"/>
              <a:t> may develop from a similar scenario of inadequate growth during placental and gestational development followed by accelerated growth during early childhood: the small mass of kidney cells developed during malnutrition may be insufficient to handle the excessive demands of later life.</a:t>
            </a:r>
          </a:p>
          <a:p>
            <a:endParaRPr lang="en-US" dirty="0" smtClean="0"/>
          </a:p>
          <a:p>
            <a:r>
              <a:rPr lang="en-US" dirty="0" smtClean="0"/>
              <a:t>Low-birth weight infants who gain weight rapidly as young children are likely to develop hypertension and heart disease as adults.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Fetal Programming</a:t>
            </a:r>
            <a:endParaRPr lang="en-US" dirty="0"/>
          </a:p>
        </p:txBody>
      </p:sp>
      <p:sp>
        <p:nvSpPr>
          <p:cNvPr id="3" name="Content Placeholder 2"/>
          <p:cNvSpPr>
            <a:spLocks noGrp="1"/>
          </p:cNvSpPr>
          <p:nvPr>
            <p:ph idx="1"/>
          </p:nvPr>
        </p:nvSpPr>
        <p:spPr>
          <a:xfrm>
            <a:off x="457200" y="1066800"/>
            <a:ext cx="8229600" cy="5791200"/>
          </a:xfrm>
        </p:spPr>
        <p:txBody>
          <a:bodyPr>
            <a:normAutofit lnSpcReduction="10000"/>
          </a:bodyPr>
          <a:lstStyle/>
          <a:p>
            <a:r>
              <a:rPr lang="en-US" dirty="0" smtClean="0"/>
              <a:t>Recent genetic research may help to explain the phenomenon of substances such as nutrients influencing the development of obesity and diseases later on in adulthood.</a:t>
            </a:r>
          </a:p>
          <a:p>
            <a:endParaRPr lang="en-US" dirty="0" smtClean="0"/>
          </a:p>
          <a:p>
            <a:r>
              <a:rPr lang="en-US" dirty="0" smtClean="0"/>
              <a:t>Because critical periods occur throughout pregnancy, a woman should continuously take good care of her health. That care should include achieving and maintaining a healthy body weight prior to pregnancy and gaining sufficient weight during pregnancy to support a healthy infant.</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Maternal Weight</a:t>
            </a:r>
            <a:endParaRPr lang="en-US" dirty="0"/>
          </a:p>
        </p:txBody>
      </p:sp>
      <p:sp>
        <p:nvSpPr>
          <p:cNvPr id="3" name="Content Placeholder 2"/>
          <p:cNvSpPr>
            <a:spLocks noGrp="1"/>
          </p:cNvSpPr>
          <p:nvPr>
            <p:ph idx="1"/>
          </p:nvPr>
        </p:nvSpPr>
        <p:spPr/>
        <p:txBody>
          <a:bodyPr/>
          <a:lstStyle/>
          <a:p>
            <a:r>
              <a:rPr lang="en-US" dirty="0" smtClean="0"/>
              <a:t>general, higher birth weights present fewer risks for infants. </a:t>
            </a:r>
          </a:p>
          <a:p>
            <a:r>
              <a:rPr lang="en-US" dirty="0" smtClean="0"/>
              <a:t>Two characteristics of the mother’s weight influence an infant’s birth weight: </a:t>
            </a:r>
          </a:p>
          <a:p>
            <a:r>
              <a:rPr lang="en-US" dirty="0" smtClean="0"/>
              <a:t>her weight prior to conception and her weight gain during pregnancy.</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Weight prior to Conception</a:t>
            </a:r>
            <a:endParaRPr lang="en-US" b="1" dirty="0"/>
          </a:p>
        </p:txBody>
      </p:sp>
      <p:sp>
        <p:nvSpPr>
          <p:cNvPr id="3" name="Content Placeholder 2"/>
          <p:cNvSpPr>
            <a:spLocks noGrp="1"/>
          </p:cNvSpPr>
          <p:nvPr>
            <p:ph idx="1"/>
          </p:nvPr>
        </p:nvSpPr>
        <p:spPr>
          <a:xfrm>
            <a:off x="457200" y="1219200"/>
            <a:ext cx="8229600" cy="4906963"/>
          </a:xfrm>
        </p:spPr>
        <p:txBody>
          <a:bodyPr>
            <a:normAutofit fontScale="92500" lnSpcReduction="10000"/>
          </a:bodyPr>
          <a:lstStyle/>
          <a:p>
            <a:r>
              <a:rPr lang="en-US" b="1" dirty="0" smtClean="0"/>
              <a:t>Underweight</a:t>
            </a:r>
            <a:r>
              <a:rPr lang="en-US" dirty="0" smtClean="0"/>
              <a:t> women tend to have smaller babies than heavier women, especially if she is malnourished or unable to gain sufficient weight during pregnancy. In addition, the rates of preterm births and infant deaths are higher for underweight women.</a:t>
            </a:r>
          </a:p>
          <a:p>
            <a:endParaRPr lang="en-US" dirty="0" smtClean="0"/>
          </a:p>
          <a:p>
            <a:r>
              <a:rPr lang="en-US" b="1" dirty="0" smtClean="0"/>
              <a:t>Overweight and Obesity: </a:t>
            </a:r>
            <a:r>
              <a:rPr lang="en-US" dirty="0" smtClean="0"/>
              <a:t>Obese women have an especially high risk of medical complications such as hypertension, gestational diabetes, and postpartum infections.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Nutrition prior to Pregnancy</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AutoNum type="arabicPeriod"/>
            </a:pPr>
            <a:r>
              <a:rPr lang="en-US" b="1" dirty="0" smtClean="0"/>
              <a:t>Achieve </a:t>
            </a:r>
            <a:r>
              <a:rPr lang="en-US" b="1" dirty="0"/>
              <a:t>and maintain a healthy body weight</a:t>
            </a:r>
            <a:r>
              <a:rPr lang="en-US" dirty="0"/>
              <a:t>. Both underweight and </a:t>
            </a:r>
            <a:r>
              <a:rPr lang="en-US" dirty="0" smtClean="0"/>
              <a:t>overweight are </a:t>
            </a:r>
            <a:r>
              <a:rPr lang="en-US" dirty="0"/>
              <a:t>associated with infertility</a:t>
            </a:r>
            <a:r>
              <a:rPr lang="en-US" dirty="0" smtClean="0"/>
              <a:t>. </a:t>
            </a:r>
            <a:r>
              <a:rPr lang="en-US" dirty="0"/>
              <a:t>Overweight and obese men have </a:t>
            </a:r>
            <a:r>
              <a:rPr lang="en-US" dirty="0" smtClean="0"/>
              <a:t>low sperm </a:t>
            </a:r>
            <a:r>
              <a:rPr lang="en-US" dirty="0"/>
              <a:t>counts and hormonal changes that reduce fertility</a:t>
            </a:r>
            <a:r>
              <a:rPr lang="en-US" dirty="0" smtClean="0"/>
              <a:t>. </a:t>
            </a:r>
          </a:p>
          <a:p>
            <a:pPr marL="514350" indent="-514350"/>
            <a:r>
              <a:rPr lang="en-US" dirty="0" smtClean="0"/>
              <a:t>Excess </a:t>
            </a:r>
            <a:r>
              <a:rPr lang="en-US" dirty="0"/>
              <a:t>body </a:t>
            </a:r>
            <a:r>
              <a:rPr lang="en-US" dirty="0" smtClean="0"/>
              <a:t>fat in </a:t>
            </a:r>
            <a:r>
              <a:rPr lang="en-US" dirty="0"/>
              <a:t>women disrupts menstrual regularity and ovarian hormone </a:t>
            </a:r>
            <a:r>
              <a:rPr lang="en-US" dirty="0" smtClean="0"/>
              <a:t>production. Should </a:t>
            </a:r>
            <a:r>
              <a:rPr lang="en-US" dirty="0"/>
              <a:t>a pregnancy occur, mothers, both underweight and overweight, </a:t>
            </a:r>
            <a:r>
              <a:rPr lang="en-US" dirty="0" smtClean="0"/>
              <a:t>and their </a:t>
            </a:r>
            <a:r>
              <a:rPr lang="en-US" dirty="0"/>
              <a:t>newborns, face increased risks of complications.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r>
              <a:rPr lang="en-US" dirty="0" smtClean="0"/>
              <a:t>obese women are also more likely to have other complications of labor and delivery.</a:t>
            </a:r>
          </a:p>
          <a:p>
            <a:r>
              <a:rPr lang="en-US" dirty="0" smtClean="0"/>
              <a:t>Overweight women have the lowest rate of low-birth weight infants. In fact, infants of overweight women are more likely to be born </a:t>
            </a:r>
            <a:r>
              <a:rPr lang="en-US" b="1" dirty="0" smtClean="0"/>
              <a:t>post term and to weigh </a:t>
            </a:r>
            <a:r>
              <a:rPr lang="en-US" dirty="0" smtClean="0"/>
              <a:t>more than 9 pounds.</a:t>
            </a:r>
          </a:p>
          <a:p>
            <a:r>
              <a:rPr lang="en-US" dirty="0" smtClean="0"/>
              <a:t>Large newborns increase the likelihood of a difficult labor and delivery, birth trauma, and </a:t>
            </a:r>
            <a:r>
              <a:rPr lang="en-US" b="1" dirty="0" smtClean="0"/>
              <a:t>cesarean section</a:t>
            </a:r>
          </a:p>
          <a:p>
            <a:r>
              <a:rPr lang="en-US" dirty="0" smtClean="0"/>
              <a:t>Obesity may double the risk for neural tube defects</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Weight Gain during Pregnancy</a:t>
            </a:r>
            <a:endParaRPr lang="en-US" b="1" dirty="0"/>
          </a:p>
        </p:txBody>
      </p:sp>
      <p:sp>
        <p:nvSpPr>
          <p:cNvPr id="3" name="Content Placeholder 2"/>
          <p:cNvSpPr>
            <a:spLocks noGrp="1"/>
          </p:cNvSpPr>
          <p:nvPr>
            <p:ph idx="1"/>
          </p:nvPr>
        </p:nvSpPr>
        <p:spPr>
          <a:xfrm>
            <a:off x="457200" y="1143000"/>
            <a:ext cx="8229600" cy="5486400"/>
          </a:xfrm>
        </p:spPr>
        <p:txBody>
          <a:bodyPr>
            <a:normAutofit fontScale="92500" lnSpcReduction="20000"/>
          </a:bodyPr>
          <a:lstStyle/>
          <a:p>
            <a:r>
              <a:rPr lang="en-US" dirty="0" smtClean="0"/>
              <a:t>The recommended gain for a woman who </a:t>
            </a:r>
            <a:r>
              <a:rPr lang="en-US" dirty="0" smtClean="0"/>
              <a:t>begins pregnancy </a:t>
            </a:r>
            <a:r>
              <a:rPr lang="en-US" dirty="0" smtClean="0"/>
              <a:t>at a healthy weight and is carrying a single fetus is 25 to 35 </a:t>
            </a:r>
            <a:r>
              <a:rPr lang="en-US" dirty="0" smtClean="0"/>
              <a:t>pounds.32 An </a:t>
            </a:r>
            <a:r>
              <a:rPr lang="en-US" dirty="0" smtClean="0"/>
              <a:t>underweight woman needs to gain between 28 and 40 pounds; and an </a:t>
            </a:r>
            <a:r>
              <a:rPr lang="en-US" dirty="0" smtClean="0"/>
              <a:t>overweight woman</a:t>
            </a:r>
            <a:r>
              <a:rPr lang="en-US" dirty="0" smtClean="0"/>
              <a:t>, between 15 and 25 </a:t>
            </a:r>
            <a:r>
              <a:rPr lang="en-US" dirty="0" smtClean="0"/>
              <a:t>pounds.</a:t>
            </a:r>
          </a:p>
          <a:p>
            <a:endParaRPr lang="en-US" sz="1300" dirty="0" smtClean="0"/>
          </a:p>
          <a:p>
            <a:r>
              <a:rPr lang="en-US" dirty="0" smtClean="0"/>
              <a:t>Appropriate weight gains help women limit weight retention after pregnancy </a:t>
            </a:r>
            <a:r>
              <a:rPr lang="en-US" dirty="0" smtClean="0"/>
              <a:t>and help </a:t>
            </a:r>
            <a:r>
              <a:rPr lang="en-US" dirty="0" smtClean="0"/>
              <a:t>their infants prevent obesity during </a:t>
            </a:r>
            <a:r>
              <a:rPr lang="en-US" dirty="0" smtClean="0"/>
              <a:t>childhood</a:t>
            </a:r>
          </a:p>
          <a:p>
            <a:endParaRPr lang="en-US" sz="1400" dirty="0" smtClean="0"/>
          </a:p>
          <a:p>
            <a:r>
              <a:rPr lang="en-US" dirty="0" smtClean="0"/>
              <a:t>Weight-Gain Patterns For the normal-weight woman, weight gain ideally </a:t>
            </a:r>
            <a:r>
              <a:rPr lang="en-US" dirty="0" smtClean="0"/>
              <a:t>follows a </a:t>
            </a:r>
            <a:r>
              <a:rPr lang="en-US" dirty="0" smtClean="0"/>
              <a:t>pattern of 3½ pounds during the </a:t>
            </a:r>
            <a:r>
              <a:rPr lang="en-US" dirty="0" smtClean="0"/>
              <a:t>first </a:t>
            </a:r>
            <a:r>
              <a:rPr lang="en-US" dirty="0" smtClean="0"/>
              <a:t>trimester and 1 pound per </a:t>
            </a:r>
            <a:r>
              <a:rPr lang="en-US" dirty="0" smtClean="0"/>
              <a:t>week thereafter</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09600" y="457200"/>
            <a:ext cx="8216900" cy="50292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962400" cy="4525963"/>
          </a:xfrm>
        </p:spPr>
        <p:txBody>
          <a:bodyPr/>
          <a:lstStyle/>
          <a:p>
            <a:r>
              <a:rPr lang="en-US" dirty="0" smtClean="0"/>
              <a:t>A large weight gain </a:t>
            </a:r>
            <a:r>
              <a:rPr lang="en-US" dirty="0" smtClean="0"/>
              <a:t>over a </a:t>
            </a:r>
            <a:r>
              <a:rPr lang="en-US" dirty="0" smtClean="0"/>
              <a:t>short time, however, indicates excessive </a:t>
            </a:r>
            <a:r>
              <a:rPr lang="en-US" dirty="0" smtClean="0"/>
              <a:t>fluid </a:t>
            </a:r>
            <a:r>
              <a:rPr lang="en-US" dirty="0" smtClean="0"/>
              <a:t>retention and may be the </a:t>
            </a:r>
            <a:r>
              <a:rPr lang="en-US" dirty="0" smtClean="0"/>
              <a:t>first sign of </a:t>
            </a:r>
            <a:r>
              <a:rPr lang="en-US" dirty="0" smtClean="0"/>
              <a:t>the serious medical complication </a:t>
            </a:r>
            <a:r>
              <a:rPr lang="en-US" dirty="0" smtClean="0"/>
              <a:t>preeclampsia.</a:t>
            </a:r>
          </a:p>
          <a:p>
            <a:endParaRPr lang="en-US" dirty="0" smtClean="0"/>
          </a:p>
          <a:p>
            <a:endParaRPr lang="en-US" dirty="0"/>
          </a:p>
        </p:txBody>
      </p:sp>
      <p:pic>
        <p:nvPicPr>
          <p:cNvPr id="1026" name="Picture 2"/>
          <p:cNvPicPr>
            <a:picLocks noChangeAspect="1" noChangeArrowheads="1"/>
          </p:cNvPicPr>
          <p:nvPr/>
        </p:nvPicPr>
        <p:blipFill>
          <a:blip r:embed="rId2"/>
          <a:srcRect/>
          <a:stretch>
            <a:fillRect/>
          </a:stretch>
        </p:blipFill>
        <p:spPr bwMode="auto">
          <a:xfrm>
            <a:off x="4953000" y="685800"/>
            <a:ext cx="3352800" cy="5703767"/>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Exercise during Pregnancy</a:t>
            </a:r>
            <a:endParaRPr lang="en-US" b="1"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smtClean="0"/>
              <a:t>An active, physically </a:t>
            </a:r>
            <a:r>
              <a:rPr lang="en-US" dirty="0" smtClean="0"/>
              <a:t>fit </a:t>
            </a:r>
            <a:r>
              <a:rPr lang="en-US" dirty="0" smtClean="0"/>
              <a:t>woman </a:t>
            </a:r>
            <a:r>
              <a:rPr lang="en-US" dirty="0" smtClean="0"/>
              <a:t>experiencing a </a:t>
            </a:r>
            <a:r>
              <a:rPr lang="en-US" dirty="0" smtClean="0"/>
              <a:t>normal pregnancy can continue to exercise throughout pregnancy, </a:t>
            </a:r>
            <a:r>
              <a:rPr lang="en-US" dirty="0" smtClean="0"/>
              <a:t>adjusting the </a:t>
            </a:r>
            <a:r>
              <a:rPr lang="en-US" dirty="0" smtClean="0"/>
              <a:t>duration and intensity of activity as the pregnancy </a:t>
            </a:r>
            <a:r>
              <a:rPr lang="en-US" dirty="0" smtClean="0"/>
              <a:t>progresses.</a:t>
            </a:r>
          </a:p>
          <a:p>
            <a:endParaRPr lang="en-US" dirty="0" smtClean="0"/>
          </a:p>
          <a:p>
            <a:r>
              <a:rPr lang="en-US" dirty="0" smtClean="0"/>
              <a:t>Staying active can improve </a:t>
            </a:r>
            <a:r>
              <a:rPr lang="en-US" dirty="0" smtClean="0"/>
              <a:t>fitness</a:t>
            </a:r>
            <a:r>
              <a:rPr lang="en-US" dirty="0" smtClean="0"/>
              <a:t>, prevent or manage gestational diabetes, </a:t>
            </a:r>
            <a:r>
              <a:rPr lang="en-US" dirty="0" smtClean="0"/>
              <a:t>facilitate labor</a:t>
            </a:r>
            <a:r>
              <a:rPr lang="en-US" dirty="0" smtClean="0"/>
              <a:t>, and reduce stress. Women who exercise during pregnancy </a:t>
            </a:r>
            <a:r>
              <a:rPr lang="en-US" dirty="0" smtClean="0"/>
              <a:t>report fewer </a:t>
            </a:r>
            <a:r>
              <a:rPr lang="en-US" dirty="0" smtClean="0"/>
              <a:t>discomforts throughout their pregnancies.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10000"/>
          </a:bodyPr>
          <a:lstStyle/>
          <a:p>
            <a:r>
              <a:rPr lang="en-US" dirty="0" smtClean="0"/>
              <a:t>develops </a:t>
            </a:r>
            <a:r>
              <a:rPr lang="en-US" dirty="0" smtClean="0"/>
              <a:t>the strength </a:t>
            </a:r>
            <a:r>
              <a:rPr lang="en-US" dirty="0" smtClean="0"/>
              <a:t>and endurance a woman needs to carry the extra weight through </a:t>
            </a:r>
            <a:r>
              <a:rPr lang="en-US" dirty="0" smtClean="0"/>
              <a:t>pregnancy and </a:t>
            </a:r>
            <a:r>
              <a:rPr lang="en-US" dirty="0" smtClean="0"/>
              <a:t>to labor through an intense delivery</a:t>
            </a:r>
            <a:r>
              <a:rPr lang="en-US" dirty="0" smtClean="0"/>
              <a:t>.</a:t>
            </a:r>
          </a:p>
          <a:p>
            <a:endParaRPr lang="en-US" dirty="0" smtClean="0"/>
          </a:p>
          <a:p>
            <a:r>
              <a:rPr lang="en-US" dirty="0" smtClean="0"/>
              <a:t>It also maintains the habits </a:t>
            </a:r>
            <a:r>
              <a:rPr lang="en-US" dirty="0" smtClean="0"/>
              <a:t>that help </a:t>
            </a:r>
            <a:r>
              <a:rPr lang="en-US" dirty="0" smtClean="0"/>
              <a:t>a woman lose excess weight and get back into shape after the birth</a:t>
            </a:r>
            <a:r>
              <a:rPr lang="en-US" dirty="0" smtClean="0"/>
              <a:t>.</a:t>
            </a:r>
          </a:p>
          <a:p>
            <a:endParaRPr lang="en-US" dirty="0" smtClean="0"/>
          </a:p>
          <a:p>
            <a:r>
              <a:rPr lang="en-US" dirty="0" smtClean="0"/>
              <a:t>A pregnant woman should participate in “low-impact” activities and avoid </a:t>
            </a:r>
            <a:r>
              <a:rPr lang="en-US" dirty="0" smtClean="0"/>
              <a:t>sports in </a:t>
            </a:r>
            <a:r>
              <a:rPr lang="en-US" dirty="0" smtClean="0"/>
              <a:t>which she might fall or be hit by other people or objects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371600" y="228600"/>
            <a:ext cx="6651895" cy="60007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1371600" y="1219200"/>
            <a:ext cx="3251200" cy="49530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5334000" y="990600"/>
            <a:ext cx="3323988" cy="48768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Nutrition during Pregnancy</a:t>
            </a:r>
            <a:endParaRPr lang="en-US" dirty="0"/>
          </a:p>
        </p:txBody>
      </p:sp>
      <p:sp>
        <p:nvSpPr>
          <p:cNvPr id="3" name="Content Placeholder 2"/>
          <p:cNvSpPr>
            <a:spLocks noGrp="1"/>
          </p:cNvSpPr>
          <p:nvPr>
            <p:ph idx="1"/>
          </p:nvPr>
        </p:nvSpPr>
        <p:spPr/>
        <p:txBody>
          <a:bodyPr/>
          <a:lstStyle/>
          <a:p>
            <a:r>
              <a:rPr lang="en-US" b="1" dirty="0" smtClean="0"/>
              <a:t>Carbohydrate </a:t>
            </a:r>
            <a:r>
              <a:rPr lang="en-US" dirty="0" smtClean="0"/>
              <a:t>Ample carbohydrate </a:t>
            </a:r>
            <a:r>
              <a:rPr lang="en-US" dirty="0" smtClean="0"/>
              <a:t>(ideally, 175 grams or more per day and </a:t>
            </a:r>
            <a:r>
              <a:rPr lang="en-US" dirty="0" smtClean="0"/>
              <a:t>certainly no </a:t>
            </a:r>
            <a:r>
              <a:rPr lang="en-US" dirty="0" smtClean="0"/>
              <a:t>less than 135 grams) is necessary to fuel the fetal brain. </a:t>
            </a:r>
            <a:r>
              <a:rPr lang="en-US" dirty="0" smtClean="0"/>
              <a:t>Sufficient carbohydrate also </a:t>
            </a:r>
            <a:r>
              <a:rPr lang="en-US" dirty="0" smtClean="0"/>
              <a:t>ensures that the protein needed for growth will not be broken </a:t>
            </a:r>
            <a:r>
              <a:rPr lang="en-US" dirty="0" smtClean="0"/>
              <a:t>down and </a:t>
            </a:r>
            <a:r>
              <a:rPr lang="en-US" dirty="0" smtClean="0"/>
              <a:t>used to make glucose</a:t>
            </a:r>
            <a:r>
              <a:rPr lang="en-US" dirty="0" smtClean="0"/>
              <a:t>.</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en-US" b="1" dirty="0" smtClean="0"/>
              <a:t>Protein </a:t>
            </a:r>
            <a:r>
              <a:rPr lang="en-US" dirty="0" smtClean="0"/>
              <a:t>The protein RDA </a:t>
            </a:r>
            <a:r>
              <a:rPr lang="en-US" dirty="0" smtClean="0"/>
              <a:t> </a:t>
            </a:r>
            <a:r>
              <a:rPr lang="en-US" dirty="0" smtClean="0"/>
              <a:t>for pregnancy is an additional 25 grams per day </a:t>
            </a:r>
            <a:r>
              <a:rPr lang="en-US" dirty="0" smtClean="0"/>
              <a:t>higher than </a:t>
            </a:r>
            <a:r>
              <a:rPr lang="en-US" dirty="0" smtClean="0"/>
              <a:t>for nonpregnant women. Pregnant women can easily meet their protein </a:t>
            </a:r>
            <a:r>
              <a:rPr lang="en-US" dirty="0" smtClean="0"/>
              <a:t>needs by </a:t>
            </a:r>
            <a:r>
              <a:rPr lang="en-US" dirty="0" smtClean="0"/>
              <a:t>selecting meats, milk products, and protein-containing plant foods such as </a:t>
            </a:r>
            <a:r>
              <a:rPr lang="en-US" dirty="0" smtClean="0"/>
              <a:t>legumes, whole </a:t>
            </a:r>
            <a:r>
              <a:rPr lang="en-US" dirty="0" smtClean="0"/>
              <a:t>grains, nuts, and seeds. Because use of high-protein </a:t>
            </a:r>
            <a:r>
              <a:rPr lang="en-US" dirty="0" smtClean="0"/>
              <a:t>supplements during </a:t>
            </a:r>
            <a:r>
              <a:rPr lang="en-US" dirty="0" smtClean="0"/>
              <a:t>pregnancy may be harmful to the infant’s development, it is </a:t>
            </a:r>
            <a:r>
              <a:rPr lang="en-US" dirty="0" smtClean="0"/>
              <a:t>discouraged.</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en-US" b="1" dirty="0" smtClean="0"/>
              <a:t>Essential Fatty Acids </a:t>
            </a:r>
            <a:r>
              <a:rPr lang="en-US" dirty="0" smtClean="0"/>
              <a:t>The high nutrient requirements of pregnancy leave </a:t>
            </a:r>
            <a:r>
              <a:rPr lang="en-US" dirty="0" smtClean="0"/>
              <a:t>little room </a:t>
            </a:r>
            <a:r>
              <a:rPr lang="en-US" dirty="0" smtClean="0"/>
              <a:t>in the diet for excess fat, but the essential long-chain polyunsaturated </a:t>
            </a:r>
            <a:r>
              <a:rPr lang="en-US" dirty="0" smtClean="0"/>
              <a:t>fatty acids </a:t>
            </a:r>
            <a:r>
              <a:rPr lang="en-US" dirty="0" smtClean="0"/>
              <a:t>are particularly important to the growth and development of the </a:t>
            </a:r>
            <a:r>
              <a:rPr lang="en-US" dirty="0" smtClean="0"/>
              <a:t>fetus. The brain </a:t>
            </a:r>
            <a:r>
              <a:rPr lang="en-US" dirty="0" smtClean="0"/>
              <a:t>is largely made of lipid material, and it depends heavily on the </a:t>
            </a:r>
            <a:r>
              <a:rPr lang="en-US" dirty="0" smtClean="0"/>
              <a:t>long-chain omega-3 </a:t>
            </a:r>
            <a:r>
              <a:rPr lang="en-US" dirty="0" smtClean="0"/>
              <a:t>and omega-6 fatty acids for its growth, function, and structure.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229600" cy="6019800"/>
          </a:xfrm>
        </p:spPr>
        <p:txBody>
          <a:bodyPr>
            <a:normAutofit/>
          </a:bodyPr>
          <a:lstStyle/>
          <a:p>
            <a:pPr>
              <a:buNone/>
            </a:pPr>
            <a:r>
              <a:rPr lang="en-US" b="1" dirty="0" smtClean="0"/>
              <a:t>2. Choose </a:t>
            </a:r>
            <a:r>
              <a:rPr lang="en-US" b="1" dirty="0"/>
              <a:t>an adequate and balanced diet</a:t>
            </a:r>
            <a:r>
              <a:rPr lang="en-US" dirty="0"/>
              <a:t>. Malnutrition reduces fertility and </a:t>
            </a:r>
            <a:r>
              <a:rPr lang="en-US" dirty="0" smtClean="0"/>
              <a:t>impairs the </a:t>
            </a:r>
            <a:r>
              <a:rPr lang="en-US" dirty="0"/>
              <a:t>early development of an infant should a woman become pregnant. </a:t>
            </a:r>
            <a:endParaRPr lang="en-US" dirty="0" smtClean="0"/>
          </a:p>
          <a:p>
            <a:r>
              <a:rPr lang="en-US" dirty="0" smtClean="0"/>
              <a:t>In contrast</a:t>
            </a:r>
            <a:r>
              <a:rPr lang="en-US" dirty="0"/>
              <a:t>, a healthy diet that emphasizes monounsaturated fats instead of </a:t>
            </a:r>
            <a:r>
              <a:rPr lang="en-US" dirty="0" smtClean="0"/>
              <a:t>trans fats</a:t>
            </a:r>
            <a:r>
              <a:rPr lang="en-US" dirty="0"/>
              <a:t>, vegetable proteins instead of animal proteins, and low </a:t>
            </a:r>
            <a:r>
              <a:rPr lang="en-US" dirty="0" err="1"/>
              <a:t>glycemic</a:t>
            </a:r>
            <a:r>
              <a:rPr lang="en-US" dirty="0"/>
              <a:t> </a:t>
            </a:r>
            <a:r>
              <a:rPr lang="en-US" dirty="0" smtClean="0"/>
              <a:t>carbohydrates instead </a:t>
            </a:r>
            <a:r>
              <a:rPr lang="en-US" dirty="0"/>
              <a:t>of simple sugars can favorably </a:t>
            </a:r>
            <a:r>
              <a:rPr lang="en-US" dirty="0" smtClean="0"/>
              <a:t>influence fertility.</a:t>
            </a:r>
          </a:p>
          <a:p>
            <a:r>
              <a:rPr lang="en-US" dirty="0" smtClean="0"/>
              <a:t>Men with diets </a:t>
            </a:r>
            <a:r>
              <a:rPr lang="en-US" dirty="0"/>
              <a:t>rich in antioxidant nutrients have higher sperm numbers and motility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normAutofit fontScale="92500" lnSpcReduction="20000"/>
          </a:bodyPr>
          <a:lstStyle/>
          <a:p>
            <a:r>
              <a:rPr lang="en-US" b="1" dirty="0" smtClean="0"/>
              <a:t>Nutrients for Blood Production and Cell </a:t>
            </a:r>
            <a:r>
              <a:rPr lang="en-US" b="1" dirty="0" smtClean="0"/>
              <a:t>Growth</a:t>
            </a:r>
          </a:p>
          <a:p>
            <a:endParaRPr lang="en-US" b="1" dirty="0" smtClean="0"/>
          </a:p>
          <a:p>
            <a:r>
              <a:rPr lang="en-US" b="1" dirty="0" smtClean="0"/>
              <a:t> </a:t>
            </a:r>
            <a:r>
              <a:rPr lang="en-US" dirty="0" smtClean="0"/>
              <a:t>New cells are laid down </a:t>
            </a:r>
            <a:r>
              <a:rPr lang="en-US" dirty="0" smtClean="0"/>
              <a:t>at a </a:t>
            </a:r>
            <a:r>
              <a:rPr lang="en-US" dirty="0" smtClean="0"/>
              <a:t>tremendous pace as the fetus grows and develops. At the same time, the </a:t>
            </a:r>
            <a:r>
              <a:rPr lang="en-US" dirty="0" smtClean="0"/>
              <a:t>mother’s red </a:t>
            </a:r>
            <a:r>
              <a:rPr lang="en-US" dirty="0" smtClean="0"/>
              <a:t>blood cell mass expands. All nutrients are important in these processes, but </a:t>
            </a:r>
            <a:r>
              <a:rPr lang="en-US" dirty="0" smtClean="0"/>
              <a:t>for folate</a:t>
            </a:r>
            <a:r>
              <a:rPr lang="en-US" dirty="0" smtClean="0"/>
              <a:t>, vitamin B12, iron, and zinc, the needs are especially great due to their </a:t>
            </a:r>
            <a:r>
              <a:rPr lang="en-US" dirty="0" smtClean="0"/>
              <a:t>key roles </a:t>
            </a:r>
            <a:r>
              <a:rPr lang="en-US" dirty="0" smtClean="0"/>
              <a:t>in the synthesis of DNA and new cells</a:t>
            </a:r>
            <a:r>
              <a:rPr lang="en-US" dirty="0" smtClean="0"/>
              <a:t>.</a:t>
            </a:r>
          </a:p>
          <a:p>
            <a:endParaRPr lang="en-US" dirty="0" smtClean="0"/>
          </a:p>
          <a:p>
            <a:r>
              <a:rPr lang="en-US" dirty="0" smtClean="0"/>
              <a:t>It </a:t>
            </a:r>
            <a:r>
              <a:rPr lang="en-US" dirty="0" smtClean="0"/>
              <a:t>is best </a:t>
            </a:r>
            <a:r>
              <a:rPr lang="en-US" dirty="0" smtClean="0"/>
              <a:t>to obtain </a:t>
            </a:r>
            <a:r>
              <a:rPr lang="en-US" dirty="0" smtClean="0"/>
              <a:t>sufficient </a:t>
            </a:r>
            <a:r>
              <a:rPr lang="en-US" dirty="0" smtClean="0"/>
              <a:t>folate from a combination of supplements, </a:t>
            </a:r>
            <a:r>
              <a:rPr lang="en-US" dirty="0" smtClean="0"/>
              <a:t>fortified foods, and </a:t>
            </a:r>
            <a:r>
              <a:rPr lang="en-US" dirty="0" smtClean="0"/>
              <a:t>a diet that includes fruits, juices, green vegetables, and whole grains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457200" y="457200"/>
            <a:ext cx="8114371" cy="56388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lnSpcReduction="10000"/>
          </a:bodyPr>
          <a:lstStyle/>
          <a:p>
            <a:r>
              <a:rPr lang="en-US" dirty="0" smtClean="0"/>
              <a:t>Pregnant women need iron </a:t>
            </a:r>
            <a:r>
              <a:rPr lang="en-US" dirty="0" smtClean="0"/>
              <a:t> </a:t>
            </a:r>
            <a:r>
              <a:rPr lang="en-US" dirty="0" smtClean="0"/>
              <a:t>to support their enlarged blood volume and </a:t>
            </a:r>
            <a:r>
              <a:rPr lang="en-US" dirty="0" smtClean="0"/>
              <a:t>to provide </a:t>
            </a:r>
            <a:r>
              <a:rPr lang="en-US" dirty="0" smtClean="0"/>
              <a:t>for placental and fetal </a:t>
            </a:r>
            <a:r>
              <a:rPr lang="en-US" dirty="0" smtClean="0"/>
              <a:t>needs.</a:t>
            </a:r>
          </a:p>
          <a:p>
            <a:endParaRPr lang="en-US" dirty="0" smtClean="0"/>
          </a:p>
          <a:p>
            <a:r>
              <a:rPr lang="en-US" dirty="0" smtClean="0"/>
              <a:t>The </a:t>
            </a:r>
            <a:r>
              <a:rPr lang="en-US" dirty="0" smtClean="0"/>
              <a:t>developing fetus draws on </a:t>
            </a:r>
            <a:r>
              <a:rPr lang="en-US" dirty="0" smtClean="0"/>
              <a:t>maternal iron </a:t>
            </a:r>
            <a:r>
              <a:rPr lang="en-US" dirty="0" smtClean="0"/>
              <a:t>stores to create </a:t>
            </a:r>
            <a:r>
              <a:rPr lang="en-US" dirty="0" smtClean="0"/>
              <a:t>sufficient </a:t>
            </a:r>
            <a:r>
              <a:rPr lang="en-US" dirty="0" smtClean="0"/>
              <a:t>stores of its own to last through the </a:t>
            </a:r>
            <a:r>
              <a:rPr lang="en-US" dirty="0" smtClean="0"/>
              <a:t>first </a:t>
            </a:r>
            <a:r>
              <a:rPr lang="en-US" dirty="0" smtClean="0"/>
              <a:t>four to </a:t>
            </a:r>
            <a:r>
              <a:rPr lang="en-US" dirty="0" smtClean="0"/>
              <a:t>six months </a:t>
            </a:r>
            <a:r>
              <a:rPr lang="en-US" dirty="0" smtClean="0"/>
              <a:t>after birth. Even women with inadequate iron stores transfer </a:t>
            </a:r>
            <a:r>
              <a:rPr lang="en-US" dirty="0" smtClean="0"/>
              <a:t>significant amounts </a:t>
            </a:r>
            <a:r>
              <a:rPr lang="en-US" dirty="0" smtClean="0"/>
              <a:t>of iron to the fetus, suggesting that the iron needs of the fetus have </a:t>
            </a:r>
            <a:r>
              <a:rPr lang="en-US" dirty="0" smtClean="0"/>
              <a:t>priority over </a:t>
            </a:r>
            <a:r>
              <a:rPr lang="en-US" dirty="0" smtClean="0"/>
              <a:t>those of the mother. </a:t>
            </a:r>
            <a:endParaRPr lang="en-US"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r>
              <a:rPr lang="en-US" dirty="0" smtClean="0"/>
              <a:t>In addition, blood losses are inevitable at birth, especially during a cesarean section, and can further drain the mother’s supply</a:t>
            </a:r>
          </a:p>
          <a:p>
            <a:endParaRPr lang="en-US" dirty="0" smtClean="0"/>
          </a:p>
          <a:p>
            <a:r>
              <a:rPr lang="en-US" dirty="0" smtClean="0"/>
              <a:t>Few </a:t>
            </a:r>
            <a:r>
              <a:rPr lang="en-US" dirty="0" smtClean="0"/>
              <a:t>women enter pregnancy with adequate iron stores, so a daily iron </a:t>
            </a:r>
            <a:r>
              <a:rPr lang="en-US" dirty="0" smtClean="0"/>
              <a:t>supplement is </a:t>
            </a:r>
            <a:r>
              <a:rPr lang="en-US" dirty="0" smtClean="0"/>
              <a:t>recommended during the second and third trimesters for all </a:t>
            </a:r>
            <a:r>
              <a:rPr lang="en-US" dirty="0" smtClean="0"/>
              <a:t>pregnant women</a:t>
            </a:r>
            <a:r>
              <a:rPr lang="en-US" dirty="0" smtClean="0"/>
              <a:t>. For this reason, most prenatal supplements provide 30 to 60 </a:t>
            </a:r>
            <a:r>
              <a:rPr lang="en-US" dirty="0" smtClean="0"/>
              <a:t>milligrams of </a:t>
            </a:r>
            <a:r>
              <a:rPr lang="en-US" dirty="0" smtClean="0"/>
              <a:t>iron a day.</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477000"/>
          </a:xfrm>
        </p:spPr>
        <p:txBody>
          <a:bodyPr>
            <a:normAutofit lnSpcReduction="10000"/>
          </a:bodyPr>
          <a:lstStyle/>
          <a:p>
            <a:r>
              <a:rPr lang="en-US" dirty="0" smtClean="0"/>
              <a:t>Zinc  </a:t>
            </a:r>
            <a:r>
              <a:rPr lang="en-US" dirty="0" smtClean="0"/>
              <a:t>is </a:t>
            </a:r>
            <a:r>
              <a:rPr lang="en-US" dirty="0" smtClean="0"/>
              <a:t>required for DNA and RNA synthesis and thus for protein </a:t>
            </a:r>
            <a:r>
              <a:rPr lang="en-US" dirty="0" smtClean="0"/>
              <a:t>synthesis and </a:t>
            </a:r>
            <a:r>
              <a:rPr lang="en-US" dirty="0" smtClean="0"/>
              <a:t>cell development. Typical zinc intakes for pregnant women are lower </a:t>
            </a:r>
            <a:r>
              <a:rPr lang="en-US" dirty="0" smtClean="0"/>
              <a:t>than recommendations</a:t>
            </a:r>
            <a:r>
              <a:rPr lang="en-US" dirty="0" smtClean="0"/>
              <a:t>, but fortunately, zinc absorption increases when zinc </a:t>
            </a:r>
            <a:r>
              <a:rPr lang="en-US" dirty="0" smtClean="0"/>
              <a:t>intakes are low. Routine </a:t>
            </a:r>
            <a:r>
              <a:rPr lang="en-US" dirty="0" smtClean="0"/>
              <a:t>supplementation is not </a:t>
            </a:r>
            <a:r>
              <a:rPr lang="en-US" dirty="0" smtClean="0"/>
              <a:t>advised.</a:t>
            </a:r>
          </a:p>
          <a:p>
            <a:endParaRPr lang="en-US" dirty="0" smtClean="0"/>
          </a:p>
          <a:p>
            <a:r>
              <a:rPr lang="en-US" dirty="0" smtClean="0"/>
              <a:t>Women </a:t>
            </a:r>
            <a:r>
              <a:rPr lang="en-US" dirty="0" smtClean="0"/>
              <a:t>taking iron </a:t>
            </a:r>
            <a:r>
              <a:rPr lang="en-US" dirty="0" smtClean="0"/>
              <a:t>supplements (more </a:t>
            </a:r>
            <a:r>
              <a:rPr lang="en-US" dirty="0" smtClean="0"/>
              <a:t>than 30 milligrams per day), however, may need zinc </a:t>
            </a:r>
            <a:r>
              <a:rPr lang="en-US" dirty="0" smtClean="0"/>
              <a:t>supplementation because </a:t>
            </a:r>
            <a:r>
              <a:rPr lang="en-US" dirty="0" smtClean="0"/>
              <a:t>large doses of iron can interfere with the body’s absorption and </a:t>
            </a:r>
            <a:r>
              <a:rPr lang="en-US" dirty="0" smtClean="0"/>
              <a:t>use of </a:t>
            </a:r>
            <a:r>
              <a:rPr lang="en-US" dirty="0" smtClean="0"/>
              <a:t>zinc.</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Nutrients for Bone Development</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Vitamin </a:t>
            </a:r>
            <a:r>
              <a:rPr lang="en-US" dirty="0" smtClean="0"/>
              <a:t>D and the bone-building </a:t>
            </a:r>
            <a:r>
              <a:rPr lang="en-US" dirty="0" smtClean="0"/>
              <a:t>minerals calcium</a:t>
            </a:r>
            <a:r>
              <a:rPr lang="en-US" dirty="0" smtClean="0"/>
              <a:t>, phosphorus, magnesium, and </a:t>
            </a:r>
            <a:r>
              <a:rPr lang="en-US" dirty="0" smtClean="0"/>
              <a:t>fluoride </a:t>
            </a:r>
            <a:r>
              <a:rPr lang="en-US" dirty="0" smtClean="0"/>
              <a:t>are in great demand during </a:t>
            </a:r>
            <a:r>
              <a:rPr lang="en-US" dirty="0" smtClean="0"/>
              <a:t>pregnancy. Insufficient </a:t>
            </a:r>
            <a:r>
              <a:rPr lang="en-US" dirty="0" smtClean="0"/>
              <a:t>intakes may produce abnormal fetal bones and teeth</a:t>
            </a:r>
            <a:r>
              <a:rPr lang="en-US" dirty="0" smtClean="0"/>
              <a:t>.</a:t>
            </a:r>
          </a:p>
          <a:p>
            <a:endParaRPr lang="en-US" dirty="0" smtClean="0"/>
          </a:p>
          <a:p>
            <a:r>
              <a:rPr lang="en-US" dirty="0" smtClean="0"/>
              <a:t>During the last </a:t>
            </a:r>
            <a:r>
              <a:rPr lang="en-US" dirty="0" smtClean="0"/>
              <a:t>trimester, as </a:t>
            </a:r>
            <a:r>
              <a:rPr lang="en-US" dirty="0" smtClean="0"/>
              <a:t>the fetal bones begin to calcify, more than 300 milligrams a day are </a:t>
            </a:r>
            <a:r>
              <a:rPr lang="en-US" dirty="0" smtClean="0"/>
              <a:t>transferred to </a:t>
            </a:r>
            <a:r>
              <a:rPr lang="en-US" dirty="0" smtClean="0"/>
              <a:t>the fetus. </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en-US" dirty="0" smtClean="0"/>
              <a:t>Recommendations to ensure an adequate calcium intake during pregnancy help to conserve maternal bones while supplying fetal needs</a:t>
            </a:r>
          </a:p>
          <a:p>
            <a:endParaRPr lang="en-US" dirty="0" smtClean="0"/>
          </a:p>
          <a:p>
            <a:r>
              <a:rPr lang="en-US" dirty="0" smtClean="0"/>
              <a:t>Because </a:t>
            </a:r>
            <a:r>
              <a:rPr lang="en-US" dirty="0" smtClean="0"/>
              <a:t>bones are still actively depositing minerals until about age 30, </a:t>
            </a:r>
            <a:r>
              <a:rPr lang="en-US" dirty="0" smtClean="0"/>
              <a:t>adequate calcium </a:t>
            </a:r>
            <a:r>
              <a:rPr lang="en-US" dirty="0" smtClean="0"/>
              <a:t>is especially important for young women. </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Pregnant women younger than age 25 who receive less than 600 milligrams of dietary calcium daily need to increase their intake of milk, cheese, yogurt, and other calcium-rich foods. </a:t>
            </a:r>
            <a:r>
              <a:rPr lang="en-US" smtClean="0"/>
              <a:t>Alternatively, and less preferably, they may need a daily supplement of 600 milligrams of calcium.</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985963" y="452570"/>
            <a:ext cx="5786437" cy="5381493"/>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77500" lnSpcReduction="20000"/>
          </a:bodyPr>
          <a:lstStyle/>
          <a:p>
            <a:pPr>
              <a:buNone/>
            </a:pPr>
            <a:r>
              <a:rPr lang="en-US" b="1" dirty="0" smtClean="0"/>
              <a:t>3. Be </a:t>
            </a:r>
            <a:r>
              <a:rPr lang="en-US" b="1" dirty="0"/>
              <a:t>physically active. </a:t>
            </a:r>
            <a:r>
              <a:rPr lang="en-US" dirty="0"/>
              <a:t>A woman who wants to be physically active when she </a:t>
            </a:r>
            <a:r>
              <a:rPr lang="en-US" dirty="0" smtClean="0"/>
              <a:t>is pregnant </a:t>
            </a:r>
            <a:r>
              <a:rPr lang="en-US" dirty="0"/>
              <a:t>needs to become physically active beforehand</a:t>
            </a:r>
            <a:r>
              <a:rPr lang="en-US" dirty="0" smtClean="0"/>
              <a:t>.</a:t>
            </a:r>
          </a:p>
          <a:p>
            <a:pPr>
              <a:buNone/>
            </a:pPr>
            <a:endParaRPr lang="en-US" dirty="0"/>
          </a:p>
          <a:p>
            <a:pPr>
              <a:buNone/>
            </a:pPr>
            <a:r>
              <a:rPr lang="en-US" b="1" dirty="0" smtClean="0"/>
              <a:t>4. Receive </a:t>
            </a:r>
            <a:r>
              <a:rPr lang="en-US" b="1" dirty="0"/>
              <a:t>regular medical care</a:t>
            </a:r>
            <a:r>
              <a:rPr lang="en-US" dirty="0"/>
              <a:t>. Regular health-care visits can help ensure </a:t>
            </a:r>
            <a:r>
              <a:rPr lang="en-US" dirty="0" smtClean="0"/>
              <a:t>a healthy </a:t>
            </a:r>
            <a:r>
              <a:rPr lang="en-US" dirty="0"/>
              <a:t>start to pregnancy.</a:t>
            </a:r>
          </a:p>
          <a:p>
            <a:pPr>
              <a:buNone/>
            </a:pPr>
            <a:endParaRPr lang="en-US" b="1" dirty="0" smtClean="0"/>
          </a:p>
          <a:p>
            <a:pPr>
              <a:buNone/>
            </a:pPr>
            <a:r>
              <a:rPr lang="en-US" b="1" dirty="0" smtClean="0"/>
              <a:t>5. Manage </a:t>
            </a:r>
            <a:r>
              <a:rPr lang="en-US" b="1" dirty="0"/>
              <a:t>chronic conditions. </a:t>
            </a:r>
            <a:r>
              <a:rPr lang="en-US" dirty="0"/>
              <a:t>Conditions such as diabetes, </a:t>
            </a:r>
            <a:r>
              <a:rPr lang="en-US" dirty="0" smtClean="0"/>
              <a:t>HIV/AIDS, </a:t>
            </a:r>
            <a:r>
              <a:rPr lang="en-US" dirty="0"/>
              <a:t>and sexually transmitted diseases can adversely affect a </a:t>
            </a:r>
            <a:r>
              <a:rPr lang="en-US" dirty="0" smtClean="0"/>
              <a:t>pregnancy and </a:t>
            </a:r>
            <a:r>
              <a:rPr lang="en-US" dirty="0"/>
              <a:t>need close medical attention to help ensure a healthy </a:t>
            </a:r>
            <a:r>
              <a:rPr lang="en-US" dirty="0" smtClean="0"/>
              <a:t>outcome.</a:t>
            </a:r>
          </a:p>
          <a:p>
            <a:pPr>
              <a:buNone/>
            </a:pPr>
            <a:endParaRPr lang="en-US" dirty="0"/>
          </a:p>
          <a:p>
            <a:pPr>
              <a:buNone/>
            </a:pPr>
            <a:r>
              <a:rPr lang="en-US" b="1" dirty="0" smtClean="0"/>
              <a:t>6. Avoid </a:t>
            </a:r>
            <a:r>
              <a:rPr lang="en-US" b="1" dirty="0"/>
              <a:t>harmful </a:t>
            </a:r>
            <a:r>
              <a:rPr lang="en-US" b="1" dirty="0" smtClean="0"/>
              <a:t>influences</a:t>
            </a:r>
            <a:r>
              <a:rPr lang="en-US" b="1" dirty="0"/>
              <a:t>. </a:t>
            </a:r>
            <a:r>
              <a:rPr lang="en-US" dirty="0"/>
              <a:t>Both maternal and paternal ingestion of or </a:t>
            </a:r>
            <a:r>
              <a:rPr lang="en-US" dirty="0" smtClean="0"/>
              <a:t>exposure to </a:t>
            </a:r>
            <a:r>
              <a:rPr lang="en-US" dirty="0"/>
              <a:t>harmful substances (such as cigarettes, alcohol, drugs, or </a:t>
            </a:r>
            <a:r>
              <a:rPr lang="en-US" dirty="0" smtClean="0"/>
              <a:t>environmental contaminants</a:t>
            </a:r>
            <a:r>
              <a:rPr lang="en-US" dirty="0"/>
              <a:t>) can cause miscarriage or abnormalities, alter genes </a:t>
            </a:r>
            <a:r>
              <a:rPr lang="en-US" dirty="0" smtClean="0"/>
              <a:t>or their </a:t>
            </a:r>
            <a:r>
              <a:rPr lang="en-US" dirty="0"/>
              <a:t>expression, and interfere with fertility.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a:t>Growth and </a:t>
            </a:r>
            <a:r>
              <a:rPr lang="en-US" b="1" dirty="0" smtClean="0"/>
              <a:t>Development during </a:t>
            </a:r>
            <a:r>
              <a:rPr lang="en-US" b="1" dirty="0"/>
              <a:t>Pregnancy</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228600" y="1447800"/>
            <a:ext cx="8686800" cy="43434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 y="304800"/>
            <a:ext cx="9144000" cy="3733800"/>
          </a:xfrm>
          <a:prstGeom prst="rect">
            <a:avLst/>
          </a:prstGeom>
          <a:noFill/>
          <a:ln w="9525">
            <a:noFill/>
            <a:miter lim="800000"/>
            <a:headEnd/>
            <a:tailEnd/>
          </a:ln>
          <a:effectLst/>
        </p:spPr>
      </p:pic>
      <p:sp>
        <p:nvSpPr>
          <p:cNvPr id="5" name="Rectangle 4"/>
          <p:cNvSpPr/>
          <p:nvPr/>
        </p:nvSpPr>
        <p:spPr>
          <a:xfrm>
            <a:off x="152400" y="4114800"/>
            <a:ext cx="7924800" cy="1477328"/>
          </a:xfrm>
          <a:prstGeom prst="rect">
            <a:avLst/>
          </a:prstGeom>
        </p:spPr>
        <p:txBody>
          <a:bodyPr wrap="square">
            <a:spAutoFit/>
          </a:bodyPr>
          <a:lstStyle/>
          <a:p>
            <a:r>
              <a:rPr lang="en-US" b="1" dirty="0"/>
              <a:t>The Embryo At </a:t>
            </a:r>
            <a:r>
              <a:rPr lang="en-US" b="1" dirty="0" smtClean="0"/>
              <a:t>first</a:t>
            </a:r>
            <a:r>
              <a:rPr lang="en-US" b="1" dirty="0"/>
              <a:t>, the number of cells in the embryo doubles approximately</a:t>
            </a:r>
          </a:p>
          <a:p>
            <a:r>
              <a:rPr lang="en-US" dirty="0"/>
              <a:t>every 24 hours; later the rate slows, and only one doubling occurs during the </a:t>
            </a:r>
            <a:r>
              <a:rPr lang="en-US" dirty="0" smtClean="0"/>
              <a:t>final</a:t>
            </a:r>
            <a:endParaRPr lang="en-US" dirty="0"/>
          </a:p>
          <a:p>
            <a:r>
              <a:rPr lang="en-US" dirty="0"/>
              <a:t>10 weeks of pregnancy. At 8 weeks, the 1¼-inch embryo has a complete central</a:t>
            </a:r>
          </a:p>
          <a:p>
            <a:r>
              <a:rPr lang="en-US" dirty="0"/>
              <a:t>nervous system, a beating heart, a digestive system, </a:t>
            </a:r>
            <a:r>
              <a:rPr lang="en-US" dirty="0" smtClean="0"/>
              <a:t>well-defined fingers </a:t>
            </a:r>
            <a:r>
              <a:rPr lang="en-US" dirty="0"/>
              <a:t>and toes,</a:t>
            </a:r>
          </a:p>
          <a:p>
            <a:r>
              <a:rPr lang="en-US" dirty="0"/>
              <a:t>and the beginnings of facial features.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fontScale="92500"/>
          </a:bodyPr>
          <a:lstStyle/>
          <a:p>
            <a:r>
              <a:rPr lang="en-US" b="1" dirty="0"/>
              <a:t>The Fetus The fetus continues to grow during the next seven months. Each </a:t>
            </a:r>
            <a:r>
              <a:rPr lang="en-US" b="1" dirty="0" smtClean="0"/>
              <a:t>organ </a:t>
            </a:r>
            <a:r>
              <a:rPr lang="en-US" dirty="0" smtClean="0"/>
              <a:t>grows </a:t>
            </a:r>
            <a:r>
              <a:rPr lang="en-US" dirty="0"/>
              <a:t>to maturity according to its own schedule, with greater intensity </a:t>
            </a:r>
            <a:r>
              <a:rPr lang="en-US" dirty="0" smtClean="0"/>
              <a:t>at some </a:t>
            </a:r>
            <a:r>
              <a:rPr lang="en-US" dirty="0"/>
              <a:t>times than at </a:t>
            </a:r>
            <a:r>
              <a:rPr lang="en-US" dirty="0" smtClean="0"/>
              <a:t>others. Most successful </a:t>
            </a:r>
            <a:r>
              <a:rPr lang="en-US" dirty="0"/>
              <a:t>pregnancies are </a:t>
            </a:r>
            <a:r>
              <a:rPr lang="en-US" b="1" dirty="0"/>
              <a:t>full term—lasting 38 to 42 weeks—and produce </a:t>
            </a:r>
            <a:r>
              <a:rPr lang="en-US" b="1" dirty="0" smtClean="0"/>
              <a:t>a </a:t>
            </a:r>
            <a:r>
              <a:rPr lang="en-US" dirty="0" smtClean="0"/>
              <a:t>healthy </a:t>
            </a:r>
            <a:r>
              <a:rPr lang="en-US" dirty="0"/>
              <a:t>infant weighing between 6½ and 8 pounds</a:t>
            </a:r>
            <a:r>
              <a:rPr lang="en-US" dirty="0" smtClean="0"/>
              <a:t>.</a:t>
            </a:r>
          </a:p>
          <a:p>
            <a:endParaRPr lang="en-US" dirty="0" smtClean="0"/>
          </a:p>
          <a:p>
            <a:r>
              <a:rPr lang="en-US" dirty="0" smtClean="0"/>
              <a:t>Critical Periods Times of intense development and rapid cell division are called </a:t>
            </a:r>
            <a:r>
              <a:rPr lang="en-US" b="1" dirty="0" smtClean="0"/>
              <a:t>critical </a:t>
            </a:r>
            <a:r>
              <a:rPr lang="en-US" dirty="0" smtClean="0"/>
              <a:t>periods—critical in the sense that those cellular activities can occur only at those times.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normAutofit fontScale="92500" lnSpcReduction="10000"/>
          </a:bodyPr>
          <a:lstStyle/>
          <a:p>
            <a:r>
              <a:rPr lang="en-US" dirty="0" smtClean="0"/>
              <a:t>If </a:t>
            </a:r>
            <a:r>
              <a:rPr lang="en-US" dirty="0"/>
              <a:t>cell division and number are limited during a </a:t>
            </a:r>
            <a:r>
              <a:rPr lang="en-US" dirty="0" smtClean="0"/>
              <a:t>critical period</a:t>
            </a:r>
            <a:r>
              <a:rPr lang="en-US" dirty="0"/>
              <a:t>, full recovery is not </a:t>
            </a:r>
            <a:r>
              <a:rPr lang="en-US" dirty="0" smtClean="0"/>
              <a:t>possible. The </a:t>
            </a:r>
            <a:r>
              <a:rPr lang="en-US" dirty="0"/>
              <a:t>development of each organ and tissue is most vulnerable to adverse </a:t>
            </a:r>
            <a:r>
              <a:rPr lang="en-US" dirty="0" smtClean="0"/>
              <a:t>influences (such </a:t>
            </a:r>
            <a:r>
              <a:rPr lang="en-US" dirty="0"/>
              <a:t>as nutrient </a:t>
            </a:r>
            <a:r>
              <a:rPr lang="en-US" dirty="0" smtClean="0"/>
              <a:t>deficiencies </a:t>
            </a:r>
            <a:r>
              <a:rPr lang="en-US" dirty="0"/>
              <a:t>or toxins) during its own critical period </a:t>
            </a:r>
            <a:r>
              <a:rPr lang="en-US" dirty="0" smtClean="0"/>
              <a:t>The </a:t>
            </a:r>
            <a:r>
              <a:rPr lang="en-US" dirty="0"/>
              <a:t>critical period for neural tube </a:t>
            </a:r>
            <a:r>
              <a:rPr lang="en-US" dirty="0" smtClean="0"/>
              <a:t> </a:t>
            </a:r>
            <a:r>
              <a:rPr lang="en-US" dirty="0"/>
              <a:t>development, for example, </a:t>
            </a:r>
            <a:r>
              <a:rPr lang="en-US" dirty="0" smtClean="0"/>
              <a:t>is from </a:t>
            </a:r>
            <a:r>
              <a:rPr lang="en-US" dirty="0"/>
              <a:t>17 to 30 days </a:t>
            </a:r>
            <a:r>
              <a:rPr lang="en-US" b="1" dirty="0" smtClean="0"/>
              <a:t>gestation.</a:t>
            </a:r>
          </a:p>
          <a:p>
            <a:endParaRPr lang="en-US" b="1" dirty="0" smtClean="0"/>
          </a:p>
          <a:p>
            <a:r>
              <a:rPr lang="en-US" dirty="0" smtClean="0"/>
              <a:t>neural </a:t>
            </a:r>
            <a:r>
              <a:rPr lang="en-US" dirty="0"/>
              <a:t>tube development is most </a:t>
            </a:r>
            <a:r>
              <a:rPr lang="en-US" dirty="0" smtClean="0"/>
              <a:t>vulnerable to </a:t>
            </a:r>
            <a:r>
              <a:rPr lang="en-US" dirty="0"/>
              <a:t>nutrient </a:t>
            </a:r>
            <a:r>
              <a:rPr lang="en-US" dirty="0" smtClean="0"/>
              <a:t>deficiencies</a:t>
            </a:r>
            <a:r>
              <a:rPr lang="en-US" dirty="0"/>
              <a:t>, nutrient excesses, or toxins during this </a:t>
            </a:r>
            <a:r>
              <a:rPr lang="en-US" dirty="0" smtClean="0"/>
              <a:t>critical time—when </a:t>
            </a:r>
            <a:r>
              <a:rPr lang="en-US" dirty="0"/>
              <a:t>most women do not even realize they are pregnant. </a:t>
            </a:r>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914400" y="304800"/>
            <a:ext cx="7340166" cy="64008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2212</Words>
  <Application>Microsoft Office PowerPoint</Application>
  <PresentationFormat>On-screen Show (4:3)</PresentationFormat>
  <Paragraphs>115</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Special topics Topic6:</vt:lpstr>
      <vt:lpstr>Nutrition prior to Pregnancy</vt:lpstr>
      <vt:lpstr>Slide 3</vt:lpstr>
      <vt:lpstr>Slide 4</vt:lpstr>
      <vt:lpstr>Growth and Development during Pregnancy</vt:lpstr>
      <vt:lpstr>Slide 6</vt:lpstr>
      <vt:lpstr>Slide 7</vt:lpstr>
      <vt:lpstr>Slide 8</vt:lpstr>
      <vt:lpstr>Slide 9</vt:lpstr>
      <vt:lpstr>Neural Tube Defects</vt:lpstr>
      <vt:lpstr>Slide 11</vt:lpstr>
      <vt:lpstr>Causes </vt:lpstr>
      <vt:lpstr>Folate Supplementation</vt:lpstr>
      <vt:lpstr>Chronic Diseases</vt:lpstr>
      <vt:lpstr>Slide 15</vt:lpstr>
      <vt:lpstr>Slide 16</vt:lpstr>
      <vt:lpstr>Fetal Programming</vt:lpstr>
      <vt:lpstr>Maternal Weight</vt:lpstr>
      <vt:lpstr>Weight prior to Conception</vt:lpstr>
      <vt:lpstr>Slide 20</vt:lpstr>
      <vt:lpstr>Weight Gain during Pregnancy</vt:lpstr>
      <vt:lpstr>Slide 22</vt:lpstr>
      <vt:lpstr>Slide 23</vt:lpstr>
      <vt:lpstr>Exercise during Pregnancy</vt:lpstr>
      <vt:lpstr>Slide 25</vt:lpstr>
      <vt:lpstr>Slide 26</vt:lpstr>
      <vt:lpstr>Nutrition during Pregnancy</vt:lpstr>
      <vt:lpstr>Slide 28</vt:lpstr>
      <vt:lpstr>Slide 29</vt:lpstr>
      <vt:lpstr>Slide 30</vt:lpstr>
      <vt:lpstr>Slide 31</vt:lpstr>
      <vt:lpstr>Slide 32</vt:lpstr>
      <vt:lpstr>Slide 33</vt:lpstr>
      <vt:lpstr>Slide 34</vt:lpstr>
      <vt:lpstr>Nutrients for Bone Development</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topics Topic6:</dc:title>
  <dc:creator>noor</dc:creator>
  <cp:lastModifiedBy>noor</cp:lastModifiedBy>
  <cp:revision>20</cp:revision>
  <dcterms:created xsi:type="dcterms:W3CDTF">2016-04-27T15:51:50Z</dcterms:created>
  <dcterms:modified xsi:type="dcterms:W3CDTF">2016-04-29T08:32:45Z</dcterms:modified>
</cp:coreProperties>
</file>